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5A6"/>
    <a:srgbClr val="00ABD5"/>
    <a:srgbClr val="EE8012"/>
    <a:srgbClr val="AA1FE1"/>
    <a:srgbClr val="09A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60A3BB-6924-4089-0417-29C5EF0D2A1A}" v="3" dt="2019-08-02T15:32:13.834"/>
    <p1510:client id="{B9B90977-DFA8-1E4F-8843-2EC5DCAD8021}" v="88" dt="2019-08-02T17:55:36.808"/>
    <p1510:client id="{82AA0001-0B77-A123-B233-0E37E6CE5018}" v="72" dt="2019-08-02T15:50:54.910"/>
    <p1510:client id="{52452F52-83A4-8CEA-438B-0D8341F9C975}" v="221" dt="2019-08-02T15:32:31.0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43"/>
  </p:normalViewPr>
  <p:slideViewPr>
    <p:cSldViewPr snapToGrid="0">
      <p:cViewPr>
        <p:scale>
          <a:sx n="70" d="100"/>
          <a:sy n="70" d="100"/>
        </p:scale>
        <p:origin x="0" y="-88"/>
      </p:cViewPr>
      <p:guideLst>
        <p:guide orient="horz" pos="10368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3.xml"/><Relationship Id="rId5" Type="http://schemas.openxmlformats.org/officeDocument/2006/relationships/viewProps" Target="viewProps.xml"/><Relationship Id="rId10" Type="http://schemas.openxmlformats.org/officeDocument/2006/relationships/customXml" Target="../customXml/item2.xml"/><Relationship Id="rId4" Type="http://schemas.openxmlformats.org/officeDocument/2006/relationships/presProps" Target="presProps.xml"/><Relationship Id="rId9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37145D0-4A5C-4499-B7D5-443932E59054}"/>
              </a:ext>
            </a:extLst>
          </p:cNvPr>
          <p:cNvSpPr txBox="1"/>
          <p:nvPr/>
        </p:nvSpPr>
        <p:spPr>
          <a:xfrm>
            <a:off x="437605" y="19888901"/>
            <a:ext cx="12487067" cy="1373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Composite Index Construction</a:t>
            </a:r>
          </a:p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sym typeface="Helvetica Neue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C8820A6-6219-B247-AD76-511E9185EC6D}"/>
              </a:ext>
            </a:extLst>
          </p:cNvPr>
          <p:cNvCxnSpPr>
            <a:cxnSpLocks/>
          </p:cNvCxnSpPr>
          <p:nvPr/>
        </p:nvCxnSpPr>
        <p:spPr>
          <a:xfrm>
            <a:off x="257775" y="27774337"/>
            <a:ext cx="21406548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303891-3BBB-41AE-928E-47E336D1BAC1}"/>
              </a:ext>
            </a:extLst>
          </p:cNvPr>
          <p:cNvSpPr/>
          <p:nvPr/>
        </p:nvSpPr>
        <p:spPr>
          <a:xfrm>
            <a:off x="3402119" y="4826392"/>
            <a:ext cx="11393516" cy="2638740"/>
          </a:xfrm>
          <a:prstGeom prst="roundRect">
            <a:avLst/>
          </a:prstGeom>
          <a:solidFill>
            <a:srgbClr val="00ABD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TITLE OF RESEARCH STUDY in 54 pt"/>
          <p:cNvSpPr txBox="1"/>
          <p:nvPr/>
        </p:nvSpPr>
        <p:spPr>
          <a:xfrm>
            <a:off x="362407" y="-30473"/>
            <a:ext cx="15901523" cy="20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sz="6000" b="1" dirty="0">
                <a:latin typeface="Franklin Gothic Book" panose="020B0503020102020204" pitchFamily="34" charset="0"/>
              </a:rPr>
              <a:t>Fairfax County </a:t>
            </a:r>
            <a:r>
              <a:rPr lang="en-US" sz="6000" b="1" dirty="0" err="1">
                <a:latin typeface="Franklin Gothic Book" panose="020B0503020102020204" pitchFamily="34" charset="0"/>
              </a:rPr>
              <a:t>CommunityScape</a:t>
            </a:r>
            <a:r>
              <a:rPr lang="en-US" sz="6000" b="1" dirty="0">
                <a:latin typeface="Franklin Gothic Book" panose="020B0503020102020204" pitchFamily="34" charset="0"/>
              </a:rPr>
              <a:t>:</a:t>
            </a:r>
            <a:endParaRPr lang="en-US" b="1" dirty="0">
              <a:latin typeface="Franklin Gothic Book" panose="020B0503020102020204" pitchFamily="34" charset="0"/>
            </a:endParaRPr>
          </a:p>
          <a:p>
            <a:r>
              <a:rPr lang="en-US" sz="6000" b="1" dirty="0">
                <a:latin typeface="Franklin Gothic Book" panose="020B0503020102020204" pitchFamily="34" charset="0"/>
              </a:rPr>
              <a:t>Economic Vulnerability</a:t>
            </a:r>
          </a:p>
        </p:txBody>
      </p:sp>
      <p:sp>
        <p:nvSpPr>
          <p:cNvPr id="51" name="Your Name, Graduate Student Name, Post Doc Name, Advisor…"/>
          <p:cNvSpPr txBox="1"/>
          <p:nvPr/>
        </p:nvSpPr>
        <p:spPr>
          <a:xfrm>
            <a:off x="362407" y="1913058"/>
            <a:ext cx="13518297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ctr">
            <a:spAutoFit/>
          </a:bodyPr>
          <a:lstStyle/>
          <a:p>
            <a:pPr algn="l" defTabSz="1314450"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1800" dirty="0">
                <a:solidFill>
                  <a:schemeClr val="bg1"/>
                </a:solidFill>
                <a:latin typeface="ITC Franklin Gothic Std Book" panose="020B0504030503020204" pitchFamily="34" charset="77"/>
                <a:cs typeface="ITC Franklin Gothic Std Book"/>
              </a:rPr>
              <a:t>DSPG Team: Eliza Tobin (University of Virginia), Victoria </a:t>
            </a:r>
            <a:r>
              <a:rPr lang="en-US" sz="1800" dirty="0" err="1">
                <a:solidFill>
                  <a:schemeClr val="bg1"/>
                </a:solidFill>
                <a:latin typeface="ITC Franklin Gothic Std Book" panose="020B0504030503020204" pitchFamily="34" charset="77"/>
                <a:cs typeface="ITC Franklin Gothic Std Book"/>
              </a:rPr>
              <a:t>Halewicz</a:t>
            </a:r>
            <a:r>
              <a:rPr lang="en-US" sz="1800" dirty="0">
                <a:solidFill>
                  <a:schemeClr val="bg1"/>
                </a:solidFill>
                <a:latin typeface="ITC Franklin Gothic Std Book" panose="020B0504030503020204" pitchFamily="34" charset="77"/>
                <a:cs typeface="ITC Franklin Gothic Std Book"/>
              </a:rPr>
              <a:t> and Cong Cong (University of Illinois at Urbana-Champaign), Quinton Neville (Columbia University)</a:t>
            </a:r>
            <a:endParaRPr sz="1800" dirty="0">
              <a:solidFill>
                <a:schemeClr val="bg1"/>
              </a:solidFill>
              <a:latin typeface="ITC Franklin Gothic Std Book" panose="020B0504030503020204" pitchFamily="34" charset="77"/>
              <a:cs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SDAD Team: </a:t>
            </a:r>
            <a:r>
              <a:rPr lang="en-US" sz="1800" dirty="0" err="1">
                <a:latin typeface="ITC Franklin Gothic Std Book" panose="020B0504030503020204" pitchFamily="34" charset="77"/>
                <a:cs typeface="ITC Franklin Gothic Std Book"/>
              </a:rPr>
              <a:t>Teja</a:t>
            </a: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 </a:t>
            </a:r>
            <a:r>
              <a:rPr lang="en-US" sz="1800" dirty="0" err="1">
                <a:latin typeface="ITC Franklin Gothic Std Book" panose="020B0504030503020204" pitchFamily="34" charset="77"/>
                <a:cs typeface="ITC Franklin Gothic Std Book"/>
              </a:rPr>
              <a:t>Pristavec</a:t>
            </a: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, Joy Tobin, Stephanie Shipp, Vicki Lancaster, Josh Goldstein, Brandon Kramer </a:t>
            </a: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Sponsor: Michelle Gregory and Sophia Dutton, Fairfax County Health and Human Services; </a:t>
            </a:r>
          </a:p>
          <a:p>
            <a:pPr algn="l" defTabSz="1314450"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1800" dirty="0" err="1">
                <a:latin typeface="ITC Franklin Gothic Std Book" panose="020B0504030503020204" pitchFamily="34" charset="77"/>
                <a:cs typeface="ITC Franklin Gothic Std Book"/>
              </a:rPr>
              <a:t>Kathi</a:t>
            </a: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 Huddleston, Sahel </a:t>
            </a:r>
            <a:r>
              <a:rPr lang="en-US" sz="1800" dirty="0" err="1">
                <a:latin typeface="ITC Franklin Gothic Std Book" panose="020B0504030503020204" pitchFamily="34" charset="77"/>
                <a:cs typeface="ITC Franklin Gothic Std Book"/>
              </a:rPr>
              <a:t>Hazrati</a:t>
            </a:r>
            <a:r>
              <a:rPr lang="en-US" sz="1800" dirty="0">
                <a:latin typeface="ITC Franklin Gothic Std Book" panose="020B0504030503020204" pitchFamily="34" charset="77"/>
                <a:cs typeface="ITC Franklin Gothic Std Book"/>
              </a:rPr>
              <a:t>, and Grace Lawrence, Inova Translational Medicine Institute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0BB2B-5FD8-4435-99B7-C37F9A9CFE96}"/>
              </a:ext>
            </a:extLst>
          </p:cNvPr>
          <p:cNvSpPr txBox="1"/>
          <p:nvPr/>
        </p:nvSpPr>
        <p:spPr>
          <a:xfrm>
            <a:off x="3491900" y="4892180"/>
            <a:ext cx="11312631" cy="2481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000" b="0" dirty="0">
                <a:solidFill>
                  <a:schemeClr val="tx1"/>
                </a:solidFill>
                <a:latin typeface="Franklin Gothic Book"/>
              </a:rPr>
              <a:t>Fairfax County and the Inova Health System seek to better understand the context in which their citizens and patients live, learn, work, and play. Both stakeholders would benefit from a </a:t>
            </a:r>
            <a:r>
              <a:rPr lang="en-US" sz="3000" dirty="0">
                <a:solidFill>
                  <a:schemeClr val="tx1"/>
                </a:solidFill>
                <a:latin typeface="Franklin Gothic Book"/>
              </a:rPr>
              <a:t>Fairfax </a:t>
            </a:r>
            <a:r>
              <a:rPr lang="en-US" sz="3000" dirty="0" err="1">
                <a:solidFill>
                  <a:schemeClr val="tx1"/>
                </a:solidFill>
                <a:latin typeface="Franklin Gothic Book"/>
              </a:rPr>
              <a:t>CommunityScape</a:t>
            </a:r>
            <a:r>
              <a:rPr lang="en-US" sz="3000" b="0" dirty="0">
                <a:solidFill>
                  <a:schemeClr val="tx1"/>
                </a:solidFill>
                <a:latin typeface="Franklin Gothic Book"/>
              </a:rPr>
              <a:t>, a </a:t>
            </a:r>
            <a:r>
              <a:rPr lang="en-US" sz="3000" b="0" dirty="0">
                <a:latin typeface="Franklin Gothic Book"/>
              </a:rPr>
              <a:t>quantitative characterization of the county’s social determinants of health and wealth.</a:t>
            </a:r>
            <a:endParaRPr lang="en-US" sz="3000">
              <a:latin typeface="Franklin Gothic 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8DA7-3424-4CF6-832F-99E1849C70A7}"/>
              </a:ext>
            </a:extLst>
          </p:cNvPr>
          <p:cNvSpPr txBox="1"/>
          <p:nvPr/>
        </p:nvSpPr>
        <p:spPr>
          <a:xfrm>
            <a:off x="257775" y="27763618"/>
            <a:ext cx="16758509" cy="4297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400">
                <a:latin typeface="Franklin Gothic Book" panose="020B0503020102020204" pitchFamily="34" charset="0"/>
              </a:rPr>
              <a:t>Future Directions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b="0">
                <a:latin typeface="Franklin Gothic Book"/>
              </a:rPr>
              <a:t>Further </a:t>
            </a:r>
            <a:r>
              <a:rPr lang="en-US" sz="3000">
                <a:latin typeface="Franklin Gothic Book"/>
              </a:rPr>
              <a:t>collaboration</a:t>
            </a:r>
            <a:r>
              <a:rPr lang="en-US" sz="3000" b="0">
                <a:latin typeface="Franklin Gothic Book"/>
              </a:rPr>
              <a:t> with Inova and Fairfax County: Place citizens and patients in context.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b="0">
                <a:latin typeface="Franklin Gothic Book"/>
              </a:rPr>
              <a:t>Index </a:t>
            </a:r>
            <a:r>
              <a:rPr lang="en-US" sz="3000">
                <a:latin typeface="Franklin Gothic Book"/>
              </a:rPr>
              <a:t>refinement</a:t>
            </a:r>
            <a:r>
              <a:rPr lang="en-US" sz="3000" b="0">
                <a:latin typeface="Franklin Gothic Book"/>
              </a:rPr>
              <a:t>: Develop stakeholder weights and compare results.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b="0">
                <a:latin typeface="Franklin Gothic Book"/>
              </a:rPr>
              <a:t>Index </a:t>
            </a:r>
            <a:r>
              <a:rPr lang="en-US" sz="3000">
                <a:latin typeface="Franklin Gothic Book"/>
              </a:rPr>
              <a:t>validation</a:t>
            </a:r>
            <a:r>
              <a:rPr lang="en-US" sz="3000" b="0">
                <a:latin typeface="Franklin Gothic Book"/>
              </a:rPr>
              <a:t>: How can we ensure our </a:t>
            </a:r>
            <a:r>
              <a:rPr lang="en-US" sz="3000" b="0" err="1">
                <a:latin typeface="Franklin Gothic Book"/>
              </a:rPr>
              <a:t>CommunityScape</a:t>
            </a:r>
            <a:r>
              <a:rPr lang="en-US" sz="3000" b="0">
                <a:latin typeface="Franklin Gothic Book"/>
              </a:rPr>
              <a:t> reflects reality? Does the index predict citizen and patient outcomes?</a:t>
            </a:r>
          </a:p>
          <a:p>
            <a:pPr algn="l"/>
            <a:endParaRPr lang="en-US" sz="3200" b="0">
              <a:latin typeface="Franklin Gothic Book" panose="020B0503020102020204" pitchFamily="34" charset="0"/>
            </a:endParaRPr>
          </a:p>
          <a:p>
            <a:pPr algn="l"/>
            <a:endParaRPr lang="en-US" sz="3200" b="0">
              <a:highlight>
                <a:srgbClr val="FFFF00"/>
              </a:highlight>
              <a:latin typeface="Franklin Gothic Book" panose="020B0503020102020204" pitchFamily="34" charset="0"/>
            </a:endParaRPr>
          </a:p>
          <a:p>
            <a:pPr algn="l"/>
            <a:endParaRPr lang="en-US" sz="3200" b="0"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E88B3-2C95-45F6-AEE7-0FB54B285C23}"/>
              </a:ext>
            </a:extLst>
          </p:cNvPr>
          <p:cNvSpPr txBox="1"/>
          <p:nvPr/>
        </p:nvSpPr>
        <p:spPr>
          <a:xfrm>
            <a:off x="447556" y="7970193"/>
            <a:ext cx="14354355" cy="1173398"/>
          </a:xfrm>
          <a:prstGeom prst="rect">
            <a:avLst/>
          </a:prstGeom>
          <a:solidFill>
            <a:srgbClr val="A7D5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3000" b="0" dirty="0">
                <a:latin typeface="Franklin Gothic Book"/>
                <a:cs typeface="Segoe UI"/>
              </a:rPr>
              <a:t>Objective:​ Create an </a:t>
            </a:r>
            <a:r>
              <a:rPr lang="en-US" sz="3000" dirty="0">
                <a:latin typeface="Franklin Gothic Book"/>
                <a:cs typeface="Segoe UI"/>
              </a:rPr>
              <a:t>economic vulnerability </a:t>
            </a:r>
            <a:r>
              <a:rPr lang="en-US" sz="3000" b="0" dirty="0">
                <a:latin typeface="Franklin Gothic Book"/>
                <a:cs typeface="Segoe UI"/>
              </a:rPr>
              <a:t>index to identify populations at risk, promote informed policy in Fairfax County, and establish a baseline for measuring change.</a:t>
            </a:r>
            <a:endParaRPr lang="en-US" sz="3000" b="0" dirty="0">
              <a:latin typeface="Franklin Gothic Book"/>
            </a:endParaRPr>
          </a:p>
        </p:txBody>
      </p:sp>
      <p:pic>
        <p:nvPicPr>
          <p:cNvPr id="22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E33818E-5073-4527-90F2-360E6B75D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1"/>
          <a:stretch/>
        </p:blipFill>
        <p:spPr>
          <a:xfrm>
            <a:off x="356266" y="10316769"/>
            <a:ext cx="4357705" cy="1813865"/>
          </a:xfrm>
          <a:prstGeom prst="rect">
            <a:avLst/>
          </a:prstGeom>
        </p:spPr>
      </p:pic>
      <p:pic>
        <p:nvPicPr>
          <p:cNvPr id="24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4A09F8-BF91-4CF9-9A5F-6C8CE309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974" y="10197482"/>
            <a:ext cx="2853801" cy="1890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F86D5D-2EAA-493E-AF98-9BDD60DA9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57" y="4238493"/>
            <a:ext cx="2484408" cy="247755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07FDDE56-A2DF-4CB2-850B-67085A304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7" y="6905302"/>
            <a:ext cx="2484408" cy="5772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D17784F-D1C6-44E2-9270-89A972465AE0}"/>
              </a:ext>
            </a:extLst>
          </p:cNvPr>
          <p:cNvSpPr txBox="1"/>
          <p:nvPr/>
        </p:nvSpPr>
        <p:spPr>
          <a:xfrm>
            <a:off x="304839" y="9459040"/>
            <a:ext cx="4313207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Franklin Gothic Book" panose="020B0503020102020204" pitchFamily="34" charset="0"/>
              </a:rPr>
              <a:t>Data sources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4C213F-AA9A-44EF-AFD3-6D783A433809}"/>
              </a:ext>
            </a:extLst>
          </p:cNvPr>
          <p:cNvSpPr txBox="1"/>
          <p:nvPr/>
        </p:nvSpPr>
        <p:spPr>
          <a:xfrm>
            <a:off x="3421117" y="3985800"/>
            <a:ext cx="4313207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Franklin Gothic Book" panose="020B0503020102020204" pitchFamily="34" charset="0"/>
              </a:rPr>
              <a:t>Introduction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315526-CC9F-4808-933E-B71AC16D06D0}"/>
              </a:ext>
            </a:extLst>
          </p:cNvPr>
          <p:cNvSpPr txBox="1"/>
          <p:nvPr/>
        </p:nvSpPr>
        <p:spPr>
          <a:xfrm>
            <a:off x="303765" y="12304799"/>
            <a:ext cx="4313207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Franklin Gothic Book" panose="020B0503020102020204" pitchFamily="34" charset="0"/>
              </a:rPr>
              <a:t>Measures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73FE49-F11E-4426-95E4-0DAC07F273DF}"/>
              </a:ext>
            </a:extLst>
          </p:cNvPr>
          <p:cNvSpPr txBox="1"/>
          <p:nvPr/>
        </p:nvSpPr>
        <p:spPr>
          <a:xfrm>
            <a:off x="6704369" y="13137796"/>
            <a:ext cx="8011913" cy="6282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900" b="0" dirty="0">
                <a:solidFill>
                  <a:schemeClr val="tx1"/>
                </a:solidFill>
                <a:latin typeface="Franklin Gothic Book"/>
              </a:rPr>
              <a:t>According to the </a:t>
            </a:r>
            <a:r>
              <a:rPr lang="en-US" sz="2900" dirty="0">
                <a:solidFill>
                  <a:schemeClr val="tx1"/>
                </a:solidFill>
                <a:latin typeface="Franklin Gothic Book"/>
              </a:rPr>
              <a:t>literature</a:t>
            </a:r>
            <a:r>
              <a:rPr lang="en-US" sz="2900" b="0" dirty="0">
                <a:solidFill>
                  <a:schemeClr val="tx1"/>
                </a:solidFill>
                <a:latin typeface="Franklin Gothic Book"/>
              </a:rPr>
              <a:t>, e.g. educational attainment (</a:t>
            </a:r>
            <a:r>
              <a:rPr lang="en-US" sz="2900" b="0" dirty="0">
                <a:latin typeface="Franklin Gothic Book"/>
              </a:rPr>
              <a:t>Malecki &amp; Demaray, 2006)</a:t>
            </a:r>
            <a:r>
              <a:rPr lang="en-US" sz="2900" b="0" dirty="0">
                <a:solidFill>
                  <a:schemeClr val="tx1"/>
                </a:solidFill>
                <a:latin typeface="Franklin Gothic Book"/>
              </a:rPr>
              <a:t>, English proficiency (</a:t>
            </a:r>
            <a:r>
              <a:rPr lang="en-US" sz="2900" b="0" dirty="0">
                <a:latin typeface="Franklin Gothic Book"/>
              </a:rPr>
              <a:t>Fry, 2008), and access to medical care (</a:t>
            </a:r>
            <a:r>
              <a:rPr lang="en-US" sz="2900" b="0" dirty="0" err="1">
                <a:latin typeface="Franklin Gothic Book"/>
              </a:rPr>
              <a:t>Ikegulu</a:t>
            </a:r>
            <a:r>
              <a:rPr lang="en-US" sz="2900" b="0" dirty="0">
                <a:latin typeface="Franklin Gothic Book"/>
              </a:rPr>
              <a:t>, 2004) are proxies for economic vulnerability. This information informed our variable selection.</a:t>
            </a:r>
            <a:endParaRPr lang="en-US" sz="2900" dirty="0">
              <a:latin typeface="Franklin Gothic Book"/>
            </a:endParaRPr>
          </a:p>
          <a:p>
            <a:pPr algn="l">
              <a:spcAft>
                <a:spcPts val="800"/>
              </a:spcAft>
            </a:pPr>
            <a:r>
              <a:rPr lang="en-US" sz="2900" b="0" dirty="0">
                <a:latin typeface="Franklin Gothic Book"/>
              </a:rPr>
              <a:t>We combined ACS data with Fairfax housing stock data based on </a:t>
            </a:r>
            <a:r>
              <a:rPr lang="en-US" sz="2900" dirty="0">
                <a:latin typeface="Franklin Gothic Book"/>
              </a:rPr>
              <a:t>population synthesis technique</a:t>
            </a:r>
            <a:r>
              <a:rPr lang="en-US" sz="2900" b="0" dirty="0">
                <a:latin typeface="Franklin Gothic Book"/>
              </a:rPr>
              <a:t> to obtain ACS data at three geographic levels (census tract, supervisor district, high school attendance zone).</a:t>
            </a:r>
          </a:p>
          <a:p>
            <a:pPr algn="l">
              <a:spcAft>
                <a:spcPts val="800"/>
              </a:spcAft>
            </a:pPr>
            <a:r>
              <a:rPr lang="en-US" sz="2900" b="0" dirty="0">
                <a:latin typeface="Franklin Gothic Book"/>
              </a:rPr>
              <a:t>We created variables (e.g. proportions, medians as appropriate) at each geography of interest. </a:t>
            </a:r>
            <a:endParaRPr lang="en-US" sz="2900" b="0" dirty="0">
              <a:solidFill>
                <a:schemeClr val="tx1"/>
              </a:solidFill>
              <a:latin typeface="Franklin Gothic Book"/>
            </a:endParaRPr>
          </a:p>
        </p:txBody>
      </p: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D6237D76-BE5F-4E7C-9220-F95936AB3B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95" r="15136" b="-225"/>
          <a:stretch/>
        </p:blipFill>
        <p:spPr>
          <a:xfrm>
            <a:off x="15430549" y="4949070"/>
            <a:ext cx="5925289" cy="6926489"/>
          </a:xfrm>
          <a:prstGeom prst="rect">
            <a:avLst/>
          </a:prstGeom>
        </p:spPr>
      </p:pic>
      <p:pic>
        <p:nvPicPr>
          <p:cNvPr id="12" name="Picture 1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4FE01F2-CCBE-419B-8266-2FCA14210E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6" t="-73" r="15107" b="-216"/>
          <a:stretch/>
        </p:blipFill>
        <p:spPr>
          <a:xfrm>
            <a:off x="15525795" y="11935856"/>
            <a:ext cx="5854224" cy="7018034"/>
          </a:xfrm>
          <a:prstGeom prst="rect">
            <a:avLst/>
          </a:prstGeom>
        </p:spPr>
      </p:pic>
      <p:pic>
        <p:nvPicPr>
          <p:cNvPr id="14" name="Picture 1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933D039F-862C-4B39-ACED-1FD917F4D5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" r="15033" b="-696"/>
          <a:stretch/>
        </p:blipFill>
        <p:spPr>
          <a:xfrm>
            <a:off x="15551267" y="18977397"/>
            <a:ext cx="5815888" cy="690075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140F77C-3A53-4C0A-BA14-DE9DF8CCC33D}"/>
              </a:ext>
            </a:extLst>
          </p:cNvPr>
          <p:cNvSpPr txBox="1"/>
          <p:nvPr/>
        </p:nvSpPr>
        <p:spPr>
          <a:xfrm>
            <a:off x="9516119" y="20024133"/>
            <a:ext cx="5664943" cy="1558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000" b="0">
                <a:latin typeface="Franklin Gothic Book"/>
              </a:rPr>
              <a:t>Our final model uses a varimax rotation with the principal factor solution method.</a:t>
            </a:r>
            <a:endParaRPr 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E273762-EF5D-4AB5-A139-0ED4E1522445}"/>
              </a:ext>
            </a:extLst>
          </p:cNvPr>
          <p:cNvCxnSpPr/>
          <p:nvPr/>
        </p:nvCxnSpPr>
        <p:spPr>
          <a:xfrm>
            <a:off x="675186" y="19766259"/>
            <a:ext cx="13794761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793800E-9865-4BD3-9C6B-A205937CEB55}"/>
              </a:ext>
            </a:extLst>
          </p:cNvPr>
          <p:cNvSpPr txBox="1"/>
          <p:nvPr/>
        </p:nvSpPr>
        <p:spPr>
          <a:xfrm>
            <a:off x="4713971" y="10159222"/>
            <a:ext cx="5068716" cy="2019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Demographics 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000" b="0">
                <a:latin typeface="Franklin Gothic Book" panose="020B0503020102020204" pitchFamily="34" charset="0"/>
              </a:rPr>
              <a:t>Financial Conditions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Employment status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Transportation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673686-1FC4-4B8C-A545-FB6CB56D54CA}"/>
              </a:ext>
            </a:extLst>
          </p:cNvPr>
          <p:cNvSpPr txBox="1"/>
          <p:nvPr/>
        </p:nvSpPr>
        <p:spPr>
          <a:xfrm>
            <a:off x="11534541" y="10221132"/>
            <a:ext cx="4232787" cy="10964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sym typeface="Helvetica Neue"/>
              </a:rPr>
              <a:t>Domicile Locations</a:t>
            </a:r>
            <a:endParaRPr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</a:endParaRP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/>
                <a:sym typeface="Helvetica Neue"/>
              </a:rPr>
              <a:t>Housing Conditions</a:t>
            </a:r>
            <a:endParaRPr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0FE53-8A75-41FA-A6DC-2E4EE921950C}"/>
              </a:ext>
            </a:extLst>
          </p:cNvPr>
          <p:cNvSpPr txBox="1"/>
          <p:nvPr/>
        </p:nvSpPr>
        <p:spPr>
          <a:xfrm>
            <a:off x="16718776" y="27853538"/>
            <a:ext cx="4929316" cy="27584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1400">
                <a:latin typeface="Franklin Gothic Book"/>
              </a:rPr>
              <a:t>References</a:t>
            </a:r>
            <a:endParaRPr lang="en-US" sz="1400" b="0">
              <a:latin typeface="Franklin Gothic Book"/>
            </a:endParaRPr>
          </a:p>
          <a:p>
            <a:pPr algn="l"/>
            <a:r>
              <a:rPr lang="en-US" sz="1400" b="0">
                <a:latin typeface="Franklin Gothic Book"/>
              </a:rPr>
              <a:t>        Fry, R. ( 2008). The role of schools in the English language learner achievement gap. Washington, DC: Pew Hispanic Center. </a:t>
            </a:r>
            <a:endParaRPr lang="en-US" sz="1400" b="0">
              <a:latin typeface="Franklin Gothic Book" panose="020B0503020102020204" pitchFamily="34" charset="0"/>
            </a:endParaRPr>
          </a:p>
          <a:p>
            <a:pPr algn="l"/>
            <a:r>
              <a:rPr lang="en-US" sz="1400" b="0">
                <a:latin typeface="Franklin Gothic Book"/>
              </a:rPr>
              <a:t>        Malecki, C. K., Demaray, M. K. (2006). Social support as a buffer in the relationship between socioeconomic status and academic performance. </a:t>
            </a:r>
            <a:r>
              <a:rPr lang="en-US" sz="1400" b="0" i="1">
                <a:latin typeface="Franklin Gothic Book"/>
              </a:rPr>
              <a:t>School Psychology Quarterly, 21 </a:t>
            </a:r>
            <a:r>
              <a:rPr lang="en-US" sz="1400" b="0">
                <a:latin typeface="Franklin Gothic Book"/>
              </a:rPr>
              <a:t>(4), 375-395.</a:t>
            </a:r>
          </a:p>
          <a:p>
            <a:pPr algn="l"/>
            <a:r>
              <a:rPr lang="en-US" sz="1400" b="0">
                <a:latin typeface="Franklin Gothic Book"/>
              </a:rPr>
              <a:t>        Shi, L., Lebrun, L. A., &amp; Tsai, J. (2009). The influence of English proficiency on access to care. </a:t>
            </a:r>
            <a:r>
              <a:rPr lang="en-US" sz="1400" b="0" i="1">
                <a:latin typeface="Franklin Gothic Book"/>
              </a:rPr>
              <a:t>Ethnicity &amp; health</a:t>
            </a:r>
            <a:r>
              <a:rPr lang="en-US" sz="1400" b="0">
                <a:latin typeface="Franklin Gothic Book"/>
              </a:rPr>
              <a:t>, </a:t>
            </a:r>
            <a:r>
              <a:rPr lang="en-US" sz="1400" b="0" i="1">
                <a:latin typeface="Franklin Gothic Book"/>
              </a:rPr>
              <a:t>14</a:t>
            </a:r>
            <a:r>
              <a:rPr lang="en-US" sz="1400" b="0">
                <a:latin typeface="Franklin Gothic Book"/>
              </a:rPr>
              <a:t>(6), 625-642.</a:t>
            </a:r>
          </a:p>
          <a:p>
            <a:pPr algn="l"/>
            <a:endParaRPr lang="en-US" sz="1400" b="0">
              <a:latin typeface="Franklin Gothic Book" panose="020B05030201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89F835-1294-8643-8B18-537619452E9F}"/>
              </a:ext>
            </a:extLst>
          </p:cNvPr>
          <p:cNvCxnSpPr/>
          <p:nvPr/>
        </p:nvCxnSpPr>
        <p:spPr>
          <a:xfrm>
            <a:off x="565589" y="12397983"/>
            <a:ext cx="13856931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C94A80-D0D4-7A41-92EA-20655B0FDF52}"/>
              </a:ext>
            </a:extLst>
          </p:cNvPr>
          <p:cNvGrpSpPr/>
          <p:nvPr/>
        </p:nvGrpSpPr>
        <p:grpSpPr>
          <a:xfrm>
            <a:off x="371338" y="13038952"/>
            <a:ext cx="6043066" cy="6324870"/>
            <a:chOff x="181153" y="12566624"/>
            <a:chExt cx="6434267" cy="69204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AA9D32-722B-49C4-BEDB-28F2D5552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834" b="7349"/>
            <a:stretch/>
          </p:blipFill>
          <p:spPr>
            <a:xfrm>
              <a:off x="181154" y="12566624"/>
              <a:ext cx="6434266" cy="692041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6C901C-34F8-8A41-8277-F38C7134281A}"/>
                </a:ext>
              </a:extLst>
            </p:cNvPr>
            <p:cNvSpPr/>
            <p:nvPr/>
          </p:nvSpPr>
          <p:spPr>
            <a:xfrm>
              <a:off x="181153" y="13337628"/>
              <a:ext cx="449467" cy="5454869"/>
            </a:xfrm>
            <a:prstGeom prst="rect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7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5AD09D-0140-6F43-BD29-1C77BA540FDC}"/>
              </a:ext>
            </a:extLst>
          </p:cNvPr>
          <p:cNvGrpSpPr/>
          <p:nvPr/>
        </p:nvGrpSpPr>
        <p:grpSpPr>
          <a:xfrm>
            <a:off x="452059" y="20704324"/>
            <a:ext cx="8538973" cy="6710760"/>
            <a:chOff x="313121" y="21162318"/>
            <a:chExt cx="8661476" cy="644825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A54CE1-B6EA-D046-9B0E-4F28D8126D86}"/>
                </a:ext>
              </a:extLst>
            </p:cNvPr>
            <p:cNvGrpSpPr/>
            <p:nvPr/>
          </p:nvGrpSpPr>
          <p:grpSpPr>
            <a:xfrm>
              <a:off x="314650" y="21671074"/>
              <a:ext cx="8659947" cy="5939496"/>
              <a:chOff x="314650" y="21261412"/>
              <a:chExt cx="8659947" cy="5939496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A629DBC3-F7EC-45C2-A5E1-896EB0C0B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650" y="21261412"/>
                <a:ext cx="8627415" cy="555921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2AE1C26-6DFE-43CD-9A21-1050EAC0085A}"/>
                  </a:ext>
                </a:extLst>
              </p:cNvPr>
              <p:cNvSpPr txBox="1"/>
              <p:nvPr/>
            </p:nvSpPr>
            <p:spPr>
              <a:xfrm>
                <a:off x="5304382" y="23566286"/>
                <a:ext cx="3603541" cy="542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5725" tIns="85725" rIns="85725" bIns="85725" numCol="1" spcCol="38100" rtlCol="0" anchor="ctr">
                <a:spAutoFit/>
              </a:bodyPr>
              <a:lstStyle/>
              <a:p>
                <a:r>
                  <a:rPr lang="en-US" sz="2400" b="0">
                    <a:latin typeface="Franklin Gothic Book" panose="020B0503020102020204" pitchFamily="34" charset="0"/>
                  </a:rPr>
                  <a:t>Cronbach's alpha = 0.93</a:t>
                </a: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7569A91-8628-4108-ADF5-45A2B0262C83}"/>
                  </a:ext>
                </a:extLst>
              </p:cNvPr>
              <p:cNvSpPr txBox="1"/>
              <p:nvPr/>
            </p:nvSpPr>
            <p:spPr>
              <a:xfrm>
                <a:off x="5386281" y="26658452"/>
                <a:ext cx="3588316" cy="5424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5725" tIns="85725" rIns="85725" bIns="85725" numCol="1" spcCol="38100" rtlCol="0" anchor="ctr">
                <a:spAutoFit/>
              </a:bodyPr>
              <a:lstStyle/>
              <a:p>
                <a:r>
                  <a:rPr lang="en-US" sz="2400" b="0">
                    <a:latin typeface="Franklin Gothic Book" panose="020B0503020102020204" pitchFamily="34" charset="0"/>
                  </a:rPr>
                  <a:t>Cronbach's alpha = 0.82</a:t>
                </a:r>
                <a:endPara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B15C9D-E28A-6D4E-938C-8DACD86391F8}"/>
                </a:ext>
              </a:extLst>
            </p:cNvPr>
            <p:cNvSpPr txBox="1"/>
            <p:nvPr/>
          </p:nvSpPr>
          <p:spPr>
            <a:xfrm>
              <a:off x="313121" y="21162318"/>
              <a:ext cx="5107168" cy="634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rPr>
                <a:t>Proportion of geography with…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1A7BBC6-474E-4AFF-A4DB-C418431C7C84}"/>
              </a:ext>
            </a:extLst>
          </p:cNvPr>
          <p:cNvGrpSpPr/>
          <p:nvPr/>
        </p:nvGrpSpPr>
        <p:grpSpPr>
          <a:xfrm>
            <a:off x="9271961" y="23743041"/>
            <a:ext cx="6017934" cy="3704059"/>
            <a:chOff x="844058" y="20570741"/>
            <a:chExt cx="7095666" cy="45085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5BC259-57CD-42A8-AF7B-EC220715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058" y="21934040"/>
              <a:ext cx="6594094" cy="192204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364A5B-498F-4587-A25C-E96DDEE09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5265" y="23226108"/>
              <a:ext cx="0" cy="322194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CBB34B-8845-4640-8618-BB17FD7E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457" y="23202144"/>
              <a:ext cx="0" cy="322193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8610A5-E741-485A-957F-2DBB75E7BDFE}"/>
                </a:ext>
              </a:extLst>
            </p:cNvPr>
            <p:cNvCxnSpPr>
              <a:cxnSpLocks/>
            </p:cNvCxnSpPr>
            <p:nvPr/>
          </p:nvCxnSpPr>
          <p:spPr>
            <a:xfrm>
              <a:off x="6278166" y="22111353"/>
              <a:ext cx="0" cy="435243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40565DE-B741-4266-B8AF-E6CA674CDFF3}"/>
                </a:ext>
              </a:extLst>
            </p:cNvPr>
            <p:cNvCxnSpPr/>
            <p:nvPr/>
          </p:nvCxnSpPr>
          <p:spPr>
            <a:xfrm>
              <a:off x="3624169" y="22111353"/>
              <a:ext cx="0" cy="38089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88D376-7F69-486D-8F44-45B95F5519D9}"/>
                </a:ext>
              </a:extLst>
            </p:cNvPr>
            <p:cNvSpPr txBox="1"/>
            <p:nvPr/>
          </p:nvSpPr>
          <p:spPr>
            <a:xfrm>
              <a:off x="3803709" y="23424864"/>
              <a:ext cx="2199186" cy="1654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rPr>
                <a:t>Matrix of factor scores</a:t>
              </a:r>
            </a:p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>
                  <a:latin typeface="Franklin Gothic Book" panose="020B0503020102020204" pitchFamily="34" charset="0"/>
                </a:rPr>
                <a:t>(k * p)</a:t>
              </a:r>
              <a:endPara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A7C7BC-2F8E-4AAE-A5F7-FB982D274F2E}"/>
                </a:ext>
              </a:extLst>
            </p:cNvPr>
            <p:cNvSpPr txBox="1"/>
            <p:nvPr/>
          </p:nvSpPr>
          <p:spPr>
            <a:xfrm>
              <a:off x="2353889" y="20642809"/>
              <a:ext cx="2549413" cy="1654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rPr>
                <a:t>Standardized design matrix</a:t>
              </a:r>
            </a:p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>
                  <a:latin typeface="Franklin Gothic Book" panose="020B0503020102020204" pitchFamily="34" charset="0"/>
                </a:rPr>
                <a:t>(n * p)</a:t>
              </a:r>
              <a:endPara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A1B0EC-63CB-4C59-9BDF-B74552268433}"/>
                </a:ext>
              </a:extLst>
            </p:cNvPr>
            <p:cNvSpPr txBox="1"/>
            <p:nvPr/>
          </p:nvSpPr>
          <p:spPr>
            <a:xfrm>
              <a:off x="4635270" y="20570741"/>
              <a:ext cx="3304454" cy="1654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>
                  <a:latin typeface="Franklin Gothic Book" panose="020B0503020102020204" pitchFamily="34" charset="0"/>
                </a:rPr>
                <a:t>P</a:t>
              </a:r>
              <a:r>
                <a: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rPr>
                <a:t>roportion of variance explained</a:t>
              </a:r>
            </a:p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>
                  <a:latin typeface="Franklin Gothic Book" panose="020B0503020102020204" pitchFamily="34" charset="0"/>
                </a:rPr>
                <a:t>(k * 1)</a:t>
              </a:r>
              <a:endParaRPr kumimoji="0" 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6EC2BB4-EB81-4894-B14B-7C34ADE42581}"/>
                </a:ext>
              </a:extLst>
            </p:cNvPr>
            <p:cNvSpPr txBox="1"/>
            <p:nvPr/>
          </p:nvSpPr>
          <p:spPr>
            <a:xfrm>
              <a:off x="1027966" y="23514172"/>
              <a:ext cx="2100964" cy="700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5725" tIns="85725" rIns="85725" bIns="85725" numCol="1" spcCol="38100" rtlCol="0" anchor="ctr">
              <a:spAutoFit/>
            </a:bodyPr>
            <a:lstStyle/>
            <a:p>
              <a:pPr marL="0" marR="0" indent="0" algn="ctr" defTabSz="197167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Franklin Gothic Book" panose="020B0503020102020204" pitchFamily="34" charset="0"/>
                  <a:sym typeface="Helvetica Neue"/>
                </a:rPr>
                <a:t>Index score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D596ECC-3E65-0C45-BE52-905025F6A283}"/>
              </a:ext>
            </a:extLst>
          </p:cNvPr>
          <p:cNvSpPr txBox="1"/>
          <p:nvPr/>
        </p:nvSpPr>
        <p:spPr>
          <a:xfrm>
            <a:off x="15199738" y="4118535"/>
            <a:ext cx="4313207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Franklin Gothic Book" panose="020B0503020102020204" pitchFamily="34" charset="0"/>
              </a:rPr>
              <a:t>Results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8D4C9D2-95CE-4032-A224-D6CDF4364BA2}"/>
              </a:ext>
            </a:extLst>
          </p:cNvPr>
          <p:cNvSpPr txBox="1"/>
          <p:nvPr/>
        </p:nvSpPr>
        <p:spPr>
          <a:xfrm>
            <a:off x="15431949" y="25750496"/>
            <a:ext cx="6371716" cy="18351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2200" dirty="0">
                <a:solidFill>
                  <a:schemeClr val="tx1"/>
                </a:solidFill>
                <a:latin typeface="Franklin Gothic Book"/>
              </a:rPr>
              <a:t>Regions with high levels of economic vulnerability: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  <a:latin typeface="Franklin Gothic Book"/>
              </a:rPr>
              <a:t>Census tracts: </a:t>
            </a:r>
            <a:r>
              <a:rPr lang="en-US" sz="2200" b="0" dirty="0">
                <a:solidFill>
                  <a:schemeClr val="tx1"/>
                </a:solidFill>
                <a:latin typeface="Franklin Gothic Book"/>
              </a:rPr>
              <a:t>adjacent to Arlington &amp; Alexandria.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  <a:latin typeface="Franklin Gothic Book"/>
              </a:rPr>
              <a:t>High school districts:</a:t>
            </a:r>
            <a:r>
              <a:rPr lang="en-US" sz="2200" b="0" dirty="0">
                <a:solidFill>
                  <a:schemeClr val="tx1"/>
                </a:solidFill>
                <a:latin typeface="Franklin Gothic Book"/>
              </a:rPr>
              <a:t> Langley, Herndon and Lee.</a:t>
            </a:r>
          </a:p>
          <a:p>
            <a:pPr algn="l"/>
            <a:r>
              <a:rPr lang="en-US" sz="2200" dirty="0">
                <a:solidFill>
                  <a:schemeClr val="tx1"/>
                </a:solidFill>
                <a:latin typeface="Franklin Gothic Book"/>
              </a:rPr>
              <a:t>Supervisor districts: </a:t>
            </a:r>
            <a:r>
              <a:rPr lang="en-US" sz="2200" b="0" dirty="0">
                <a:solidFill>
                  <a:schemeClr val="tx1"/>
                </a:solidFill>
                <a:latin typeface="Franklin Gothic Book"/>
              </a:rPr>
              <a:t>Springfield and Sully.</a:t>
            </a:r>
          </a:p>
          <a:p>
            <a:pPr algn="l"/>
            <a:endParaRPr lang="en-US" sz="2000" b="0" dirty="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35A8D-45BF-4260-B903-B20D7FB1E18D}"/>
              </a:ext>
            </a:extLst>
          </p:cNvPr>
          <p:cNvSpPr txBox="1"/>
          <p:nvPr/>
        </p:nvSpPr>
        <p:spPr>
          <a:xfrm>
            <a:off x="500952" y="20803876"/>
            <a:ext cx="5735781" cy="4984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Franklin Gothic Book"/>
              </a:rPr>
              <a:t>DIMENSIONS AND LOADINGS: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1C59EE-3D68-40AF-8699-0F864F0F339A}"/>
              </a:ext>
            </a:extLst>
          </p:cNvPr>
          <p:cNvSpPr txBox="1"/>
          <p:nvPr/>
        </p:nvSpPr>
        <p:spPr>
          <a:xfrm>
            <a:off x="9491617" y="21578347"/>
            <a:ext cx="5314933" cy="2019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000" b="0">
                <a:latin typeface="Franklin Gothic Book"/>
              </a:rPr>
              <a:t>Using the loadings from the model, we computed the economic vulnerability index using the following formula:</a:t>
            </a:r>
            <a:endParaRPr lang="en-US" sz="3000">
              <a:latin typeface="Franklin Gothic Boo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6C86CC-D4FE-4D72-82B7-F8599EF732C5}"/>
              </a:ext>
            </a:extLst>
          </p:cNvPr>
          <p:cNvSpPr txBox="1"/>
          <p:nvPr/>
        </p:nvSpPr>
        <p:spPr>
          <a:xfrm>
            <a:off x="3384879" y="21345919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0.9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09A1935-377C-460A-9F7C-1E8437E652E0}"/>
              </a:ext>
            </a:extLst>
          </p:cNvPr>
          <p:cNvSpPr txBox="1"/>
          <p:nvPr/>
        </p:nvSpPr>
        <p:spPr>
          <a:xfrm>
            <a:off x="3384878" y="21828998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0.9</a:t>
            </a:r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70DEF8-5FF0-48F0-AC77-44CE96B5EF30}"/>
              </a:ext>
            </a:extLst>
          </p:cNvPr>
          <p:cNvSpPr txBox="1"/>
          <p:nvPr/>
        </p:nvSpPr>
        <p:spPr>
          <a:xfrm>
            <a:off x="3384879" y="22277571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0.9</a:t>
            </a:r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A42B7B-5774-42A3-9BF6-2B78981A8D9A}"/>
              </a:ext>
            </a:extLst>
          </p:cNvPr>
          <p:cNvSpPr txBox="1"/>
          <p:nvPr/>
        </p:nvSpPr>
        <p:spPr>
          <a:xfrm>
            <a:off x="3384878" y="22708892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0.8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95ADB8-1F13-4D47-B6C2-E37335D1747B}"/>
              </a:ext>
            </a:extLst>
          </p:cNvPr>
          <p:cNvSpPr txBox="1"/>
          <p:nvPr/>
        </p:nvSpPr>
        <p:spPr>
          <a:xfrm>
            <a:off x="3402130" y="23122960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0.8</a:t>
            </a:r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C3536D-7B69-455C-9048-669EC4AD3AA2}"/>
              </a:ext>
            </a:extLst>
          </p:cNvPr>
          <p:cNvSpPr txBox="1"/>
          <p:nvPr/>
        </p:nvSpPr>
        <p:spPr>
          <a:xfrm>
            <a:off x="3402131" y="23502521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0.7</a:t>
            </a:r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DC7E5E-0417-4284-9CD6-37AD511D3771}"/>
              </a:ext>
            </a:extLst>
          </p:cNvPr>
          <p:cNvSpPr txBox="1"/>
          <p:nvPr/>
        </p:nvSpPr>
        <p:spPr>
          <a:xfrm>
            <a:off x="3402130" y="23864832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0.6</a:t>
            </a:r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AD509C4-1684-4E7E-AD93-A28802EA9639}"/>
              </a:ext>
            </a:extLst>
          </p:cNvPr>
          <p:cNvSpPr txBox="1"/>
          <p:nvPr/>
        </p:nvSpPr>
        <p:spPr>
          <a:xfrm>
            <a:off x="3402129" y="24296152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0.5</a:t>
            </a:r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AB9D17-298A-4557-A260-F3C9F331098C}"/>
              </a:ext>
            </a:extLst>
          </p:cNvPr>
          <p:cNvSpPr txBox="1"/>
          <p:nvPr/>
        </p:nvSpPr>
        <p:spPr>
          <a:xfrm>
            <a:off x="3402131" y="25434839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0.9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73F7EE-ECB8-4462-9C49-A6BE3B1CA380}"/>
              </a:ext>
            </a:extLst>
          </p:cNvPr>
          <p:cNvSpPr txBox="1"/>
          <p:nvPr/>
        </p:nvSpPr>
        <p:spPr>
          <a:xfrm>
            <a:off x="3402131" y="25917917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0.9</a:t>
            </a:r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7DCCCE-0A2C-4BDF-931C-ADB5F7FB2966}"/>
              </a:ext>
            </a:extLst>
          </p:cNvPr>
          <p:cNvSpPr txBox="1"/>
          <p:nvPr/>
        </p:nvSpPr>
        <p:spPr>
          <a:xfrm>
            <a:off x="3402130" y="26470008"/>
            <a:ext cx="638356" cy="480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Franklin Gothic Book"/>
              </a:rPr>
              <a:t>0.5</a:t>
            </a:r>
            <a:endParaRPr lang="en-US"/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FED26E45-7C92-459B-BEC0-334CE127BD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165" y="18706112"/>
            <a:ext cx="1037687" cy="181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12F1C-F4DF-4EC5-B640-AD72B6501792}"/>
              </a:ext>
            </a:extLst>
          </p:cNvPr>
          <p:cNvSpPr txBox="1"/>
          <p:nvPr/>
        </p:nvSpPr>
        <p:spPr>
          <a:xfrm>
            <a:off x="946744" y="18813955"/>
            <a:ext cx="1515467" cy="357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1200">
                <a:solidFill>
                  <a:srgbClr val="3F3F3F"/>
                </a:solidFill>
                <a:latin typeface="Franklin Gothic Book"/>
              </a:rPr>
              <a:t>density of domiciles</a:t>
            </a:r>
            <a:endParaRPr lang="en-US" sz="1200" b="1" i="1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Franklin Gothic Book"/>
              <a:ea typeface="Helvetica Neue"/>
              <a:cs typeface="Helvetica Neue"/>
            </a:endParaRPr>
          </a:p>
        </p:txBody>
      </p:sp>
      <p:pic>
        <p:nvPicPr>
          <p:cNvPr id="39" name="Picture 39">
            <a:extLst>
              <a:ext uri="{FF2B5EF4-FFF2-40B4-BE49-F238E27FC236}">
                <a16:creationId xmlns:a16="http://schemas.microsoft.com/office/drawing/2014/main" id="{6EFC2D43-0ADF-440E-B4C2-71FED302D7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39857" y="4251319"/>
            <a:ext cx="2744269" cy="594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03E2AA5A-0F38-4854-9738-8558EC666223}"/>
</file>

<file path=customXml/itemProps2.xml><?xml version="1.0" encoding="utf-8"?>
<ds:datastoreItem xmlns:ds="http://schemas.openxmlformats.org/officeDocument/2006/customXml" ds:itemID="{31F781DB-FC64-4451-B190-5B79D6D34FB4}"/>
</file>

<file path=customXml/itemProps3.xml><?xml version="1.0" encoding="utf-8"?>
<ds:datastoreItem xmlns:ds="http://schemas.openxmlformats.org/officeDocument/2006/customXml" ds:itemID="{8AE4C6DC-6E67-4DA2-A478-627C0E11A48B}"/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351</Words>
  <Application>Microsoft Macintosh PowerPoint</Application>
  <PresentationFormat>Custom</PresentationFormat>
  <Paragraphs>60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Franklin Gothic Book</vt:lpstr>
      <vt:lpstr>Helvetica Neue</vt:lpstr>
      <vt:lpstr>Helvetica Neue Medium</vt:lpstr>
      <vt:lpstr>Helvetica Neue Thin</vt:lpstr>
      <vt:lpstr>ITC Franklin Gothic Std</vt:lpstr>
      <vt:lpstr>ITC Franklin Gothic Std Book</vt:lpstr>
      <vt:lpstr>ITC Franklin Gothic Std Demi Co</vt:lpstr>
      <vt:lpstr>Segoe UI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Halewicz</dc:creator>
  <cp:lastModifiedBy>Grace Dusseau</cp:lastModifiedBy>
  <cp:revision>109</cp:revision>
  <dcterms:created xsi:type="dcterms:W3CDTF">2019-07-16T21:17:53Z</dcterms:created>
  <dcterms:modified xsi:type="dcterms:W3CDTF">2019-08-04T03:24:09Z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